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2" r:id="rId3"/>
    <p:sldId id="259" r:id="rId4"/>
    <p:sldId id="257" r:id="rId5"/>
    <p:sldId id="258" r:id="rId6"/>
    <p:sldId id="261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9EBDEA-A7A8-4131-9298-C4A6F1A0BCDE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98265D-FD97-45E5-8F28-A78AFAEE2DF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"/>
            <a:ext cx="7772400" cy="1295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Concepts of Social Geography: </a:t>
            </a:r>
            <a:br>
              <a:rPr lang="en-US" sz="3600" dirty="0" smtClean="0"/>
            </a:br>
            <a:r>
              <a:rPr lang="en-US" sz="3600" dirty="0" smtClean="0"/>
              <a:t>                                 </a:t>
            </a:r>
            <a:r>
              <a:rPr lang="en-US" sz="3600" dirty="0" err="1" smtClean="0"/>
              <a:t>Dr.M</a:t>
            </a:r>
            <a:r>
              <a:rPr lang="en-US" sz="3600" dirty="0" smtClean="0"/>
              <a:t> </a:t>
            </a:r>
            <a:r>
              <a:rPr lang="en-US" sz="3600" dirty="0" err="1" smtClean="0"/>
              <a:t>Sarma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219200"/>
            <a:ext cx="8991600" cy="5410200"/>
          </a:xfrm>
        </p:spPr>
        <p:txBody>
          <a:bodyPr>
            <a:normAutofit lnSpcReduction="10000"/>
          </a:bodyPr>
          <a:lstStyle/>
          <a:p>
            <a:r>
              <a:rPr lang="en-US" sz="3500" dirty="0" smtClean="0">
                <a:solidFill>
                  <a:srgbClr val="FFC000"/>
                </a:solidFill>
              </a:rPr>
              <a:t>Society and Environment</a:t>
            </a:r>
            <a:r>
              <a:rPr lang="en-US" dirty="0" smtClean="0"/>
              <a:t>: Social geography is essentially concerned with  people in society.</a:t>
            </a:r>
          </a:p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includes the physiographic elements of the earth’s surface,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relief, drainage, location, situation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etc. the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climatic elements, the atmosphere including sunrays, the biotic  elements both plants and animals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their activities and interaction with  man.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on the other hand, is a group of people who live in the same environmental condition, work more or less for the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goal, follow same customs and traditions and strive to keep  common interest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Thus, it is clear that the people of a society interact among themselves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socially, culturally, economically and politically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their response to the environmental forces is same. Ex. Assamese society, Bengali society etc.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‘</a:t>
            </a:r>
            <a:r>
              <a:rPr lang="en-US" dirty="0" err="1" smtClean="0">
                <a:solidFill>
                  <a:srgbClr val="FF0000"/>
                </a:solidFill>
              </a:rPr>
              <a:t>ecumen</a:t>
            </a:r>
            <a:r>
              <a:rPr lang="en-US" dirty="0" err="1" smtClean="0"/>
              <a:t>e</a:t>
            </a:r>
            <a:r>
              <a:rPr lang="en-US" dirty="0" smtClean="0"/>
              <a:t>’ i.e. the habitable part of the earth, we see that in different parts different societies  live under different environmental condition. For example-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equatorial forests have hunting, fishing, and food-gathering society.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tropical desert and </a:t>
            </a:r>
            <a:r>
              <a:rPr lang="en-US" dirty="0" err="1" smtClean="0"/>
              <a:t>savanas</a:t>
            </a:r>
            <a:r>
              <a:rPr lang="en-US" dirty="0" smtClean="0"/>
              <a:t> have pastoral nomadic society.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monsoon lands have sedentary society.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temperate lands have </a:t>
            </a:r>
            <a:r>
              <a:rPr lang="en-US" dirty="0" err="1" smtClean="0"/>
              <a:t>indusrtial</a:t>
            </a:r>
            <a:r>
              <a:rPr lang="en-US" dirty="0" smtClean="0"/>
              <a:t> society  etc.</a:t>
            </a:r>
          </a:p>
          <a:p>
            <a:pPr lvl="1">
              <a:buNone/>
            </a:pPr>
            <a:r>
              <a:rPr lang="en-US" dirty="0" smtClean="0"/>
              <a:t>The relationship between society  and environment is vary from place to place and society to society. For </a:t>
            </a:r>
            <a:r>
              <a:rPr lang="en-US" dirty="0" smtClean="0"/>
              <a:t> ex. </a:t>
            </a:r>
            <a:r>
              <a:rPr lang="en-US" i="1" dirty="0" smtClean="0">
                <a:solidFill>
                  <a:srgbClr val="FF0000"/>
                </a:solidFill>
              </a:rPr>
              <a:t>river that inundates its bank in the rainy season may be perceived as a boon by a peasant society, but it may not be so perceived by a hunting or a pastoral society.</a:t>
            </a:r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865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 descr="C:\Users\MSARMA\Downloads\economy-society-fitting-wider-environment-economy-society-environment-16528786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8305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Relationship between Society and Environment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8686800" cy="438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It is seen that </a:t>
            </a:r>
            <a:r>
              <a:rPr lang="en-US" i="1" dirty="0" err="1" smtClean="0">
                <a:solidFill>
                  <a:srgbClr val="FF0000"/>
                </a:solidFill>
              </a:rPr>
              <a:t>physiography</a:t>
            </a:r>
            <a:r>
              <a:rPr lang="en-US" i="1" dirty="0" smtClean="0">
                <a:solidFill>
                  <a:srgbClr val="FF0000"/>
                </a:solidFill>
              </a:rPr>
              <a:t>, climate, customs e</a:t>
            </a:r>
            <a:r>
              <a:rPr lang="en-US" dirty="0" smtClean="0"/>
              <a:t>t. of man also vary from place to place . Geographers like </a:t>
            </a:r>
            <a:r>
              <a:rPr lang="en-US" dirty="0" smtClean="0">
                <a:solidFill>
                  <a:srgbClr val="FF0000"/>
                </a:solidFill>
              </a:rPr>
              <a:t>Ellsworth Huntington </a:t>
            </a:r>
            <a:r>
              <a:rPr lang="en-US" dirty="0" smtClean="0"/>
              <a:t>believed that environment determines man’s economy, his material culture and even his thinking and religion. This philosophy is variously referred to as ‘</a:t>
            </a:r>
            <a:r>
              <a:rPr lang="en-US" dirty="0" smtClean="0">
                <a:solidFill>
                  <a:srgbClr val="FF0000"/>
                </a:solidFill>
              </a:rPr>
              <a:t>Environmental determinism</a:t>
            </a:r>
            <a:r>
              <a:rPr lang="en-US" dirty="0" smtClean="0"/>
              <a:t>’ or simply ‘</a:t>
            </a:r>
            <a:r>
              <a:rPr lang="en-US" dirty="0" smtClean="0">
                <a:solidFill>
                  <a:srgbClr val="FF0000"/>
                </a:solidFill>
              </a:rPr>
              <a:t>determinism</a:t>
            </a:r>
            <a:r>
              <a:rPr lang="en-US" dirty="0" smtClean="0"/>
              <a:t>’. </a:t>
            </a:r>
          </a:p>
          <a:p>
            <a:pPr>
              <a:buNone/>
            </a:pPr>
            <a:r>
              <a:rPr lang="en-US" dirty="0" smtClean="0"/>
              <a:t>On the other hand, certain French geographers, headed by </a:t>
            </a:r>
            <a:r>
              <a:rPr lang="en-US" dirty="0" smtClean="0">
                <a:solidFill>
                  <a:srgbClr val="FF0000"/>
                </a:solidFill>
              </a:rPr>
              <a:t>Vidal de La </a:t>
            </a:r>
            <a:r>
              <a:rPr lang="en-US" dirty="0" err="1" smtClean="0">
                <a:solidFill>
                  <a:srgbClr val="FF0000"/>
                </a:solidFill>
              </a:rPr>
              <a:t>Blache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/>
              <a:t>believe that the dictates of environment is not so much binding. According to them, environment presents man with a number of possible ways to live and carry out his economic activities. What way he chooses depends on his level of culture. This proposition is referred to as ‘</a:t>
            </a:r>
            <a:r>
              <a:rPr lang="en-US" dirty="0" err="1" smtClean="0">
                <a:solidFill>
                  <a:srgbClr val="FF0000"/>
                </a:solidFill>
              </a:rPr>
              <a:t>possibilism</a:t>
            </a:r>
            <a:r>
              <a:rPr lang="en-US" dirty="0" smtClean="0">
                <a:solidFill>
                  <a:srgbClr val="FF0000"/>
                </a:solidFill>
              </a:rPr>
              <a:t>’.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When we look into the ‘</a:t>
            </a:r>
            <a:r>
              <a:rPr lang="en-US" sz="3200" dirty="0" err="1" smtClean="0">
                <a:solidFill>
                  <a:srgbClr val="FF0000"/>
                </a:solidFill>
              </a:rPr>
              <a:t>ecumene</a:t>
            </a:r>
            <a:r>
              <a:rPr lang="en-US" sz="3200" dirty="0" smtClean="0"/>
              <a:t>’ i.e. the habitable part of the earth, we see that in different societies live under different environmental conditions. The </a:t>
            </a:r>
            <a:r>
              <a:rPr lang="en-US" sz="3200" dirty="0" smtClean="0">
                <a:solidFill>
                  <a:srgbClr val="FF0000"/>
                </a:solidFill>
              </a:rPr>
              <a:t>equatorial forests </a:t>
            </a:r>
            <a:r>
              <a:rPr lang="en-US" sz="3200" dirty="0" smtClean="0"/>
              <a:t>have hunting, fishing and food-gathering society, temperate lands have industrial society, etc. Some scholars look at each of these as a reflection of the environment as well as the concerned society’s respond to it.,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Influence of Environment on Man: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dirty="0" smtClean="0"/>
              <a:t>It is said that of all the </a:t>
            </a:r>
            <a:r>
              <a:rPr lang="en-US" sz="3200" dirty="0" smtClean="0">
                <a:solidFill>
                  <a:srgbClr val="FF0000"/>
                </a:solidFill>
              </a:rPr>
              <a:t>environmental factors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climate </a:t>
            </a:r>
            <a:r>
              <a:rPr lang="en-US" sz="3200" dirty="0" smtClean="0"/>
              <a:t>is the most important in influencing </a:t>
            </a:r>
            <a:r>
              <a:rPr lang="en-US" sz="3200" dirty="0" smtClean="0">
                <a:solidFill>
                  <a:srgbClr val="FF0000"/>
                </a:solidFill>
              </a:rPr>
              <a:t>society</a:t>
            </a:r>
            <a:r>
              <a:rPr lang="en-US" sz="3200" dirty="0" smtClean="0"/>
              <a:t>, for it not only determines his </a:t>
            </a:r>
            <a:r>
              <a:rPr lang="en-US" sz="3200" dirty="0" smtClean="0">
                <a:solidFill>
                  <a:srgbClr val="FF0000"/>
                </a:solidFill>
              </a:rPr>
              <a:t>dress, house type, agricultural activities, food habit</a:t>
            </a:r>
            <a:r>
              <a:rPr lang="en-US" sz="3200" dirty="0" smtClean="0"/>
              <a:t>, etc. but also influences his </a:t>
            </a:r>
            <a:r>
              <a:rPr lang="en-US" sz="3200" dirty="0" smtClean="0">
                <a:solidFill>
                  <a:srgbClr val="0070C0"/>
                </a:solidFill>
              </a:rPr>
              <a:t>health, physiology and capacity of sustained daily work</a:t>
            </a:r>
            <a:r>
              <a:rPr lang="en-US" sz="3200" dirty="0" smtClean="0"/>
              <a:t>. </a:t>
            </a:r>
          </a:p>
          <a:p>
            <a:pPr>
              <a:buNone/>
            </a:pPr>
            <a:r>
              <a:rPr lang="en-US" sz="3200" dirty="0" smtClean="0"/>
              <a:t>Other element of </a:t>
            </a:r>
            <a:r>
              <a:rPr lang="en-US" sz="3200" dirty="0" smtClean="0">
                <a:solidFill>
                  <a:srgbClr val="FF0000"/>
                </a:solidFill>
              </a:rPr>
              <a:t>environ</a:t>
            </a:r>
            <a:r>
              <a:rPr lang="en-US" sz="3200" dirty="0" smtClean="0"/>
              <a:t> are </a:t>
            </a:r>
            <a:r>
              <a:rPr lang="en-US" sz="3200" dirty="0" smtClean="0">
                <a:solidFill>
                  <a:srgbClr val="FF0000"/>
                </a:solidFill>
              </a:rPr>
              <a:t>relief, </a:t>
            </a:r>
            <a:r>
              <a:rPr lang="en-US" sz="3200" dirty="0" err="1" smtClean="0">
                <a:solidFill>
                  <a:srgbClr val="FF0000"/>
                </a:solidFill>
              </a:rPr>
              <a:t>grainage</a:t>
            </a:r>
            <a:r>
              <a:rPr lang="en-US" sz="3200" dirty="0" smtClean="0">
                <a:solidFill>
                  <a:srgbClr val="FF0000"/>
                </a:solidFill>
              </a:rPr>
              <a:t>, flora and fauna</a:t>
            </a:r>
            <a:r>
              <a:rPr lang="en-US" sz="3200" dirty="0" smtClean="0"/>
              <a:t>. A </a:t>
            </a:r>
            <a:r>
              <a:rPr lang="en-US" sz="3200" dirty="0" smtClean="0">
                <a:solidFill>
                  <a:srgbClr val="002060"/>
                </a:solidFill>
              </a:rPr>
              <a:t>coastal area, a plateau, a low lying flat plain, a desert or a mountain </a:t>
            </a:r>
            <a:r>
              <a:rPr lang="en-US" sz="3200" dirty="0" smtClean="0"/>
              <a:t>each influences the </a:t>
            </a:r>
            <a:r>
              <a:rPr lang="en-US" sz="3200" dirty="0" smtClean="0">
                <a:solidFill>
                  <a:srgbClr val="C00000"/>
                </a:solidFill>
              </a:rPr>
              <a:t>human activities </a:t>
            </a:r>
            <a:r>
              <a:rPr lang="en-US" sz="3200" dirty="0" smtClean="0"/>
              <a:t>in different ways. 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865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050" name="Picture 2" descr="C:\Users\MSARMA\Downloads\FactorsInOurNeighbourhoo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4582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439</TotalTime>
  <Words>569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Concepts of Social Geography:                                   Dr.M Sarma</vt:lpstr>
      <vt:lpstr>Slide 2</vt:lpstr>
      <vt:lpstr>Slide 3</vt:lpstr>
      <vt:lpstr>Relationship between Society and Environment</vt:lpstr>
      <vt:lpstr>Slide 5</vt:lpstr>
      <vt:lpstr>Influence of Environment on Man: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Concepts of Social Geography:                                   Dr.M Sarma</dc:title>
  <dc:creator>MSARMA</dc:creator>
  <cp:lastModifiedBy>MSARMA</cp:lastModifiedBy>
  <cp:revision>15</cp:revision>
  <dcterms:created xsi:type="dcterms:W3CDTF">2021-05-23T10:55:40Z</dcterms:created>
  <dcterms:modified xsi:type="dcterms:W3CDTF">2021-07-09T03:13:07Z</dcterms:modified>
</cp:coreProperties>
</file>